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80" r:id="rId7"/>
    <p:sldId id="281" r:id="rId8"/>
    <p:sldId id="272"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44" autoAdjust="0"/>
  </p:normalViewPr>
  <p:slideViewPr>
    <p:cSldViewPr>
      <p:cViewPr>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smtClean="0">
                <a:solidFill>
                  <a:prstClr val="black"/>
                </a:solidFill>
                <a:latin typeface="Arial" pitchFamily="34" charset="0"/>
                <a:cs typeface="Arial" pitchFamily="34" charset="0"/>
              </a:rPr>
              <a:t>Juicio ejecutivo mercantil.</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Ma. Del Carmen Ramos Castañon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620688"/>
            <a:ext cx="8352679" cy="5478423"/>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smtClean="0">
                <a:latin typeface="Arial" pitchFamily="34" charset="0"/>
                <a:cs typeface="Arial" pitchFamily="34" charset="0"/>
              </a:rPr>
              <a:t>Juicio ejecutivo mercantil.</a:t>
            </a:r>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marL="342900" indent="-342900" algn="just">
              <a:lnSpc>
                <a:spcPct val="150000"/>
              </a:lnSpc>
              <a:buFont typeface="Arial" pitchFamily="34" charset="0"/>
              <a:buChar char="•"/>
            </a:pPr>
            <a:r>
              <a:rPr lang="es-MX" sz="1600" dirty="0" smtClean="0">
                <a:latin typeface="Arial" pitchFamily="34" charset="0"/>
                <a:cs typeface="Arial" pitchFamily="34" charset="0"/>
              </a:rPr>
              <a:t>El juicio ejecutivo mercantil, es aquel que persigue el propósito de obtener el pago inmediato y llano del crédito recamado o bien que se pronuncie una sentencia condenatoria de remate de los bienes que aseguren el pago del citado crédito</a:t>
            </a:r>
            <a:r>
              <a:rPr lang="es-MX" sz="1600" dirty="0" smtClean="0">
                <a:latin typeface="Arial" pitchFamily="34" charset="0"/>
                <a:cs typeface="Arial" pitchFamily="34" charset="0"/>
              </a:rPr>
              <a:t>. por lo que para su procedencia se requiere como documento base de la acción que el actor disponga de un documento que traiga apareada ejecución.</a:t>
            </a:r>
          </a:p>
          <a:p>
            <a:pPr marL="342900" indent="-342900" algn="just">
              <a:lnSpc>
                <a:spcPct val="150000"/>
              </a:lnSpc>
              <a:buFont typeface="Arial" pitchFamily="34" charset="0"/>
              <a:buChar char="•"/>
            </a:pPr>
            <a:r>
              <a:rPr lang="en-US" sz="1600" dirty="0" smtClean="0">
                <a:latin typeface="Arial" pitchFamily="34" charset="0"/>
                <a:cs typeface="Arial" pitchFamily="34" charset="0"/>
              </a:rPr>
              <a:t>The </a:t>
            </a:r>
            <a:r>
              <a:rPr lang="en-US" sz="1600" dirty="0">
                <a:latin typeface="Arial" pitchFamily="34" charset="0"/>
                <a:cs typeface="Arial" pitchFamily="34" charset="0"/>
              </a:rPr>
              <a:t>province executive judgment is one that pursues the purpose of obtaining immediate and plain embroidered credit or a conviction that capping property to ensure payment of the claim payment rule. so to the source is required as the base document of the action that the actor with a document that brings paired execution.</a:t>
            </a:r>
          </a:p>
          <a:p>
            <a:pPr marL="342900" indent="-342900" algn="just">
              <a:lnSpc>
                <a:spcPct val="150000"/>
              </a:lnSpc>
              <a:buFont typeface="Arial" pitchFamily="34" charset="0"/>
              <a:buChar char="•"/>
            </a:pPr>
            <a:r>
              <a:rPr lang="es-MX" sz="2000" b="1" dirty="0" smtClean="0">
                <a:latin typeface="Arial" pitchFamily="34" charset="0"/>
                <a:cs typeface="Arial" pitchFamily="34" charset="0"/>
              </a:rPr>
              <a:t>Palabras </a:t>
            </a:r>
            <a:r>
              <a:rPr lang="es-MX" sz="2000" b="1" dirty="0">
                <a:latin typeface="Arial" pitchFamily="34" charset="0"/>
                <a:cs typeface="Arial" pitchFamily="34" charset="0"/>
              </a:rPr>
              <a:t>clave: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1600" dirty="0" smtClean="0">
                <a:latin typeface="Arial" pitchFamily="34" charset="0"/>
                <a:cs typeface="Arial" pitchFamily="34" charset="0"/>
              </a:rPr>
              <a:t>Palabras </a:t>
            </a:r>
            <a:r>
              <a:rPr lang="es-MX" sz="1600" dirty="0" smtClean="0">
                <a:latin typeface="Arial" pitchFamily="34" charset="0"/>
                <a:cs typeface="Arial" pitchFamily="34" charset="0"/>
              </a:rPr>
              <a:t>Claves: </a:t>
            </a:r>
            <a:r>
              <a:rPr lang="es-MX" sz="1600" dirty="0">
                <a:latin typeface="Arial" pitchFamily="34" charset="0"/>
                <a:cs typeface="Arial" pitchFamily="34" charset="0"/>
              </a:rPr>
              <a:t>P</a:t>
            </a:r>
            <a:r>
              <a:rPr lang="es-MX" sz="1600" dirty="0" smtClean="0">
                <a:latin typeface="Arial" pitchFamily="34" charset="0"/>
                <a:cs typeface="Arial" pitchFamily="34" charset="0"/>
              </a:rPr>
              <a:t>agare, titulo de crédito </a:t>
            </a:r>
            <a:r>
              <a:rPr lang="es-MX" sz="1600" dirty="0" smtClean="0">
                <a:latin typeface="Arial" pitchFamily="34" charset="0"/>
                <a:cs typeface="Arial" pitchFamily="34" charset="0"/>
              </a:rPr>
              <a:t>, </a:t>
            </a:r>
            <a:r>
              <a:rPr lang="es-MX" sz="1600" dirty="0" smtClean="0">
                <a:latin typeface="Arial" pitchFamily="34" charset="0"/>
                <a:cs typeface="Arial" pitchFamily="34" charset="0"/>
              </a:rPr>
              <a:t>acreedor, deudor.</a:t>
            </a:r>
            <a:endParaRPr lang="es-MX" sz="1600" dirty="0" smtClean="0">
              <a:latin typeface="Arial" pitchFamily="34" charset="0"/>
              <a:cs typeface="Arial" pitchFamily="34" charset="0"/>
            </a:endParaRPr>
          </a:p>
          <a:p>
            <a:pPr marL="342900" indent="-342900" algn="just">
              <a:lnSpc>
                <a:spcPct val="150000"/>
              </a:lnSpc>
              <a:buFont typeface="Arial" pitchFamily="34" charset="0"/>
              <a:buChar char="•"/>
            </a:pPr>
            <a:r>
              <a:rPr lang="es-ES" sz="1600" dirty="0" smtClean="0">
                <a:latin typeface="Arial" pitchFamily="34" charset="0"/>
                <a:cs typeface="Arial" pitchFamily="34" charset="0"/>
              </a:rPr>
              <a:t>Ingles:</a:t>
            </a:r>
            <a:r>
              <a:rPr lang="en-US" sz="1600" dirty="0">
                <a:latin typeface="Arial" pitchFamily="34" charset="0"/>
                <a:cs typeface="Arial" pitchFamily="34" charset="0"/>
              </a:rPr>
              <a:t>loan, </a:t>
            </a:r>
            <a:r>
              <a:rPr lang="en-US" sz="1600" dirty="0">
                <a:latin typeface="Arial" pitchFamily="34" charset="0"/>
                <a:cs typeface="Arial" pitchFamily="34" charset="0"/>
              </a:rPr>
              <a:t>Promissory note, title credit, creditor, debtor</a:t>
            </a:r>
            <a:r>
              <a:rPr lang="en-US" sz="1600" dirty="0" smtClean="0">
                <a:latin typeface="Arial" pitchFamily="34" charset="0"/>
                <a:cs typeface="Arial" pitchFamily="34" charset="0"/>
              </a:rPr>
              <a:t>.</a:t>
            </a:r>
            <a:endParaRPr lang="es-MX"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2369880"/>
          </a:xfrm>
          <a:prstGeom prst="rect">
            <a:avLst/>
          </a:prstGeom>
          <a:noFill/>
        </p:spPr>
        <p:txBody>
          <a:bodyPr wrap="square" rtlCol="0">
            <a:spAutoFit/>
          </a:bodyPr>
          <a:lstStyle/>
          <a:p>
            <a:pPr algn="just"/>
            <a:r>
              <a:rPr lang="es-MX" sz="2800" b="1" dirty="0">
                <a:latin typeface="Arial" pitchFamily="34" charset="0"/>
                <a:cs typeface="Arial" pitchFamily="34" charset="0"/>
              </a:rPr>
              <a:t>Objetivo </a:t>
            </a:r>
            <a:r>
              <a:rPr lang="es-MX" sz="2800" b="1" dirty="0" smtClean="0">
                <a:latin typeface="Arial" pitchFamily="34" charset="0"/>
                <a:cs typeface="Arial" pitchFamily="34" charset="0"/>
              </a:rPr>
              <a:t>general: </a:t>
            </a:r>
            <a:r>
              <a:rPr lang="es-MX" sz="2000" dirty="0">
                <a:latin typeface="Arial" pitchFamily="34" charset="0"/>
                <a:cs typeface="Arial" pitchFamily="34" charset="0"/>
              </a:rPr>
              <a:t>La presente asignatura proporcionará al estudiante la técnica de la interpretación y aplicación del derecho contribuyendo a que adquiera cierta habilidad y destreza para el ejercicio habitual de su profesión, logrando adentrarse en la mecánica de los problemas de la vida real y conociendo cual es el modo de afrontarlos, cuales normas se aplicarán y cuál es la mejor forma de entender tales normas</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3785652"/>
          </a:xfrm>
          <a:prstGeom prst="rect">
            <a:avLst/>
          </a:prstGeom>
          <a:noFill/>
        </p:spPr>
        <p:txBody>
          <a:bodyPr wrap="square" rtlCol="0">
            <a:spAutoFit/>
          </a:bodyPr>
          <a:lstStyle/>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Juicio </a:t>
            </a:r>
            <a:r>
              <a:rPr lang="es-MX" sz="2800" dirty="0" smtClean="0">
                <a:latin typeface="Arial" pitchFamily="34" charset="0"/>
                <a:cs typeface="Arial" pitchFamily="34" charset="0"/>
              </a:rPr>
              <a:t>ejecutivo mercantil. </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MX" sz="2000" dirty="0">
                <a:latin typeface="Arial" pitchFamily="34" charset="0"/>
                <a:cs typeface="Arial" pitchFamily="34" charset="0"/>
              </a:rPr>
              <a:t>El alumno utilizará en clase el estudio de casos simulados que reflejan el acontecer cotidiano, tomando siempre en cuenta que toda relación jurídica o negocio judicial dentro del Derecho Privado, tiene una causalidad y técnica especiales, tanto en sus orígenes, forma de plantearse y dirimirse hasta su decisión final ante los órganos jurisdiccionales</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078313"/>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 Juicio </a:t>
            </a:r>
            <a:r>
              <a:rPr lang="es-MX" sz="2800" b="1" dirty="0">
                <a:latin typeface="Arial" pitchFamily="34" charset="0"/>
                <a:cs typeface="Arial" pitchFamily="34" charset="0"/>
              </a:rPr>
              <a:t>ejecutivo mercantil. </a:t>
            </a:r>
          </a:p>
          <a:p>
            <a:endParaRPr lang="es-MX" sz="2800" b="1" dirty="0" smtClean="0">
              <a:latin typeface="Arial" pitchFamily="34" charset="0"/>
              <a:cs typeface="Arial" pitchFamily="34" charset="0"/>
            </a:endParaRPr>
          </a:p>
          <a:p>
            <a:r>
              <a:rPr lang="es-MX" sz="2400" b="1" dirty="0" smtClean="0">
                <a:latin typeface="Arial" pitchFamily="34" charset="0"/>
                <a:cs typeface="Arial" pitchFamily="34" charset="0"/>
              </a:rPr>
              <a:t>1.3</a:t>
            </a:r>
            <a:r>
              <a:rPr lang="es-MX" sz="2400" b="1" dirty="0">
                <a:latin typeface="Arial" pitchFamily="34" charset="0"/>
                <a:cs typeface="Arial" pitchFamily="34" charset="0"/>
              </a:rPr>
              <a:t>. Juicio ejecutivo mercantil. </a:t>
            </a:r>
          </a:p>
          <a:p>
            <a:r>
              <a:rPr lang="es-MX" sz="2400" dirty="0" smtClean="0">
                <a:latin typeface="Arial" pitchFamily="34" charset="0"/>
                <a:cs typeface="Arial" pitchFamily="34" charset="0"/>
              </a:rPr>
              <a:t>.</a:t>
            </a:r>
            <a:endParaRPr lang="es-MX" sz="2400" dirty="0" smtClean="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a continuación , analizaremos el </a:t>
            </a:r>
            <a:r>
              <a:rPr lang="es-MX" sz="2800" dirty="0" smtClean="0">
                <a:latin typeface="Arial" pitchFamily="34" charset="0"/>
                <a:cs typeface="Arial" pitchFamily="34" charset="0"/>
              </a:rPr>
              <a:t>juicio ejecutivo mercantil, contestando las preguntas que </a:t>
            </a:r>
            <a:r>
              <a:rPr lang="es-MX" sz="2800" dirty="0" smtClean="0">
                <a:latin typeface="Arial" pitchFamily="34" charset="0"/>
                <a:cs typeface="Arial" pitchFamily="34" charset="0"/>
              </a:rPr>
              <a:t>debemos plantearnos ante un caso concreto derivado de la suscripción de un titulo de crédito denominado pagare.</a:t>
            </a:r>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693866"/>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Supuesto </a:t>
            </a:r>
            <a:r>
              <a:rPr lang="es-MX" sz="2800" b="1" dirty="0" smtClean="0">
                <a:latin typeface="Arial" pitchFamily="34" charset="0"/>
                <a:cs typeface="Arial" pitchFamily="34" charset="0"/>
              </a:rPr>
              <a:t>practico.</a:t>
            </a:r>
          </a:p>
          <a:p>
            <a:endParaRPr lang="es-MX" sz="2800" b="1" dirty="0">
              <a:latin typeface="Arial" pitchFamily="34" charset="0"/>
              <a:cs typeface="Arial" pitchFamily="34" charset="0"/>
            </a:endParaRPr>
          </a:p>
          <a:p>
            <a:pPr algn="just"/>
            <a:r>
              <a:rPr lang="es-MX" sz="2000" dirty="0">
                <a:latin typeface="Arial" pitchFamily="34" charset="0"/>
                <a:cs typeface="Arial" pitchFamily="34" charset="0"/>
              </a:rPr>
              <a:t>FERNANDO ESTRADA LOPEZ, quien tiene su domicilio en Calle flores Magón numero uno, colonia centro Jacala, Hidalgo, suscribió de puño y letra un pagare a favor de LAURA JIMENEZ LOPEZ por la cantidad de $50,000.00, </a:t>
            </a:r>
            <a:r>
              <a:rPr lang="es-MX" sz="2000" dirty="0" smtClean="0">
                <a:latin typeface="Arial" pitchFamily="34" charset="0"/>
                <a:cs typeface="Arial" pitchFamily="34" charset="0"/>
              </a:rPr>
              <a:t>(cincuenta mil pesos 00/100 M.N.), donde </a:t>
            </a:r>
            <a:r>
              <a:rPr lang="es-MX" sz="2000" dirty="0">
                <a:latin typeface="Arial" pitchFamily="34" charset="0"/>
                <a:cs typeface="Arial" pitchFamily="34" charset="0"/>
              </a:rPr>
              <a:t>se pactó el pago del 10% por concepto de  interés </a:t>
            </a:r>
            <a:r>
              <a:rPr lang="es-MX" sz="2000" dirty="0" smtClean="0">
                <a:latin typeface="Arial" pitchFamily="34" charset="0"/>
                <a:cs typeface="Arial" pitchFamily="34" charset="0"/>
              </a:rPr>
              <a:t>moratorio;  </a:t>
            </a:r>
            <a:r>
              <a:rPr lang="es-MX" sz="2000" dirty="0">
                <a:latin typeface="Arial" pitchFamily="34" charset="0"/>
                <a:cs typeface="Arial" pitchFamily="34" charset="0"/>
              </a:rPr>
              <a:t>dicho título de crédito fue suscrito en </a:t>
            </a:r>
            <a:r>
              <a:rPr lang="es-MX" sz="2000" dirty="0" smtClean="0">
                <a:latin typeface="Arial" pitchFamily="34" charset="0"/>
                <a:cs typeface="Arial" pitchFamily="34" charset="0"/>
              </a:rPr>
              <a:t>Zimapàn, Hidalgo </a:t>
            </a:r>
            <a:r>
              <a:rPr lang="es-MX" sz="2000" dirty="0">
                <a:latin typeface="Arial" pitchFamily="34" charset="0"/>
                <a:cs typeface="Arial" pitchFamily="34" charset="0"/>
              </a:rPr>
              <a:t>el día 4 de enero del 2014  y el deudor se obligó a pagar dicha cantidad en calle Lázaro Cárdenas número 1, Colonia Centro,  Cardonal, Hidalgo en fecha 26 de enero del mismo año, además como aval firmo Luis Flores Ramírez con domicilio en calle Alama Minera número 13, Zimapàn, Hidalgo. </a:t>
            </a:r>
            <a:endParaRPr lang="es-MX" sz="2000" dirty="0" smtClean="0">
              <a:latin typeface="Arial" pitchFamily="34" charset="0"/>
              <a:cs typeface="Arial" pitchFamily="34" charset="0"/>
            </a:endParaRPr>
          </a:p>
          <a:p>
            <a:pPr algn="just"/>
            <a:endParaRPr lang="es-MX" sz="2000" dirty="0">
              <a:latin typeface="Arial" pitchFamily="34" charset="0"/>
              <a:cs typeface="Arial" pitchFamily="34" charset="0"/>
            </a:endParaRPr>
          </a:p>
          <a:p>
            <a:pPr algn="just"/>
            <a:r>
              <a:rPr lang="es-MX" sz="2000" dirty="0">
                <a:latin typeface="Arial" pitchFamily="34" charset="0"/>
                <a:cs typeface="Arial" pitchFamily="34" charset="0"/>
              </a:rPr>
              <a:t>Es el caso que a la fecha no le han pagado al acreedor principal por lo que requiere de tus servicios para exigir el cumplimiento de la obligación, pero tu cliente desea que tú seas quien promueva.</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2829280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5080" y="26814"/>
            <a:ext cx="8419095" cy="6801862"/>
          </a:xfrm>
          <a:prstGeom prst="rect">
            <a:avLst/>
          </a:prstGeom>
          <a:noFill/>
        </p:spPr>
        <p:txBody>
          <a:bodyPr wrap="square" rtlCol="0">
            <a:spAutoFit/>
          </a:bodyPr>
          <a:lstStyle/>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Lo </a:t>
            </a:r>
            <a:r>
              <a:rPr lang="es-MX" sz="2800" b="1" dirty="0" smtClean="0">
                <a:latin typeface="Arial" pitchFamily="34" charset="0"/>
                <a:cs typeface="Arial" pitchFamily="34" charset="0"/>
              </a:rPr>
              <a:t>que debe analizar el abogado ante el supuesto planteado.</a:t>
            </a:r>
          </a:p>
          <a:p>
            <a:pPr algn="just"/>
            <a:endParaRPr lang="es-MX" sz="2800" dirty="0" smtClean="0">
              <a:latin typeface="Arial" pitchFamily="34" charset="0"/>
              <a:cs typeface="Arial" pitchFamily="34" charset="0"/>
            </a:endParaRPr>
          </a:p>
          <a:p>
            <a:pPr marL="514350" indent="-514350" algn="just">
              <a:buFont typeface="+mj-lt"/>
              <a:buAutoNum type="alphaUcPeriod"/>
            </a:pPr>
            <a:r>
              <a:rPr lang="es-MX" sz="2800" dirty="0" smtClean="0">
                <a:latin typeface="Arial" pitchFamily="34" charset="0"/>
                <a:cs typeface="Arial" pitchFamily="34" charset="0"/>
              </a:rPr>
              <a:t>¿</a:t>
            </a:r>
            <a:r>
              <a:rPr lang="es-MX" sz="2400" dirty="0" smtClean="0">
                <a:latin typeface="Arial" pitchFamily="34" charset="0"/>
                <a:cs typeface="Arial" pitchFamily="34" charset="0"/>
              </a:rPr>
              <a:t>Determinar si estamos en presencia de un juicio ejecutivo mercantil?.</a:t>
            </a:r>
            <a:endParaRPr lang="es-MX" sz="2400" dirty="0" smtClean="0">
              <a:latin typeface="Arial" pitchFamily="34" charset="0"/>
              <a:cs typeface="Arial" pitchFamily="34" charset="0"/>
            </a:endParaRPr>
          </a:p>
          <a:p>
            <a:pPr marL="514350" indent="-514350" algn="just">
              <a:buFont typeface="+mj-lt"/>
              <a:buAutoNum type="alphaUcPeriod"/>
            </a:pPr>
            <a:r>
              <a:rPr lang="es-MX" sz="2400" dirty="0" smtClean="0">
                <a:latin typeface="Arial" pitchFamily="34" charset="0"/>
                <a:cs typeface="Arial" pitchFamily="34" charset="0"/>
              </a:rPr>
              <a:t>¿Si el documento base de la acción cumple con  requisitos que de satisfacer?.</a:t>
            </a:r>
            <a:endParaRPr lang="es-MX" sz="2400" dirty="0" smtClean="0">
              <a:latin typeface="Arial" pitchFamily="34" charset="0"/>
              <a:cs typeface="Arial" pitchFamily="34" charset="0"/>
            </a:endParaRPr>
          </a:p>
          <a:p>
            <a:pPr marL="514350" indent="-514350" algn="just">
              <a:buFont typeface="+mj-lt"/>
              <a:buAutoNum type="alphaUcPeriod"/>
            </a:pPr>
            <a:r>
              <a:rPr lang="es-MX" sz="2400" dirty="0" smtClean="0">
                <a:latin typeface="Arial" pitchFamily="34" charset="0"/>
                <a:cs typeface="Arial" pitchFamily="34" charset="0"/>
              </a:rPr>
              <a:t>¿Cuál es el juez competente?.</a:t>
            </a:r>
            <a:endParaRPr lang="es-MX" sz="2400" dirty="0" smtClean="0">
              <a:latin typeface="Arial" pitchFamily="34" charset="0"/>
              <a:cs typeface="Arial" pitchFamily="34" charset="0"/>
            </a:endParaRPr>
          </a:p>
          <a:p>
            <a:pPr marL="514350" indent="-514350" algn="just">
              <a:buFont typeface="+mj-lt"/>
              <a:buAutoNum type="alphaUcPeriod"/>
            </a:pPr>
            <a:r>
              <a:rPr lang="es-MX" sz="2400" dirty="0" smtClean="0">
                <a:latin typeface="Arial" pitchFamily="34" charset="0"/>
                <a:cs typeface="Arial" pitchFamily="34" charset="0"/>
              </a:rPr>
              <a:t>¿Determinar si aun no ha prescrito el derecho en el consignado?.</a:t>
            </a:r>
            <a:endParaRPr lang="es-MX" sz="2400" dirty="0" smtClean="0">
              <a:latin typeface="Arial" pitchFamily="34" charset="0"/>
              <a:cs typeface="Arial" pitchFamily="34" charset="0"/>
            </a:endParaRPr>
          </a:p>
          <a:p>
            <a:pPr marL="514350" indent="-514350" algn="just">
              <a:buFont typeface="+mj-lt"/>
              <a:buAutoNum type="alphaUcPeriod"/>
            </a:pPr>
            <a:r>
              <a:rPr lang="es-MX" sz="2400" dirty="0" smtClean="0">
                <a:latin typeface="Arial" pitchFamily="34" charset="0"/>
                <a:cs typeface="Arial" pitchFamily="34" charset="0"/>
              </a:rPr>
              <a:t>¿ Qué acción ejercitar?.</a:t>
            </a:r>
            <a:endParaRPr lang="es-MX" sz="2400" dirty="0" smtClean="0">
              <a:latin typeface="Arial" pitchFamily="34" charset="0"/>
              <a:cs typeface="Arial" pitchFamily="34" charset="0"/>
            </a:endParaRPr>
          </a:p>
          <a:p>
            <a:pPr marL="514350" indent="-514350" algn="just">
              <a:buFont typeface="+mj-lt"/>
              <a:buAutoNum type="alphaUcPeriod"/>
            </a:pPr>
            <a:r>
              <a:rPr lang="es-MX" sz="2400" dirty="0" smtClean="0">
                <a:latin typeface="Arial" pitchFamily="34" charset="0"/>
                <a:cs typeface="Arial" pitchFamily="34" charset="0"/>
              </a:rPr>
              <a:t>¿En que vía hacerlo valer?.</a:t>
            </a:r>
          </a:p>
          <a:p>
            <a:pPr marL="514350" indent="-514350" algn="just">
              <a:buFont typeface="+mj-lt"/>
              <a:buAutoNum type="alphaUcPeriod"/>
            </a:pPr>
            <a:r>
              <a:rPr lang="es-MX" sz="2400" dirty="0" smtClean="0">
                <a:latin typeface="Arial" pitchFamily="34" charset="0"/>
                <a:cs typeface="Arial" pitchFamily="34" charset="0"/>
              </a:rPr>
              <a:t>¿Qué clase de endoso debe solicitar realice a su favor su cliente para que el abogado pueda promover acreditando el carácter con el que promueve?. </a:t>
            </a:r>
            <a:endParaRPr lang="es-MX" sz="2400" dirty="0" smtClean="0">
              <a:latin typeface="Arial" pitchFamily="34" charset="0"/>
              <a:cs typeface="Arial" pitchFamily="34" charset="0"/>
            </a:endParaRPr>
          </a:p>
          <a:p>
            <a:endParaRPr lang="es-MX" sz="2800" dirty="0">
              <a:latin typeface="Arial" pitchFamily="34" charset="0"/>
              <a:cs typeface="Arial" pitchFamily="34" charset="0"/>
            </a:endParaRPr>
          </a:p>
        </p:txBody>
      </p:sp>
    </p:spTree>
    <p:extLst>
      <p:ext uri="{BB962C8B-B14F-4D97-AF65-F5344CB8AC3E}">
        <p14:creationId xmlns:p14="http://schemas.microsoft.com/office/powerpoint/2010/main" val="21583852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5"/>
            <a:ext cx="8424936" cy="3323987"/>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pPr algn="just"/>
            <a:r>
              <a:rPr lang="es-MX" sz="2000" dirty="0" smtClean="0">
                <a:latin typeface="Arial"/>
                <a:cs typeface="Arial"/>
              </a:rPr>
              <a:t>Pérez Cázares. </a:t>
            </a:r>
            <a:r>
              <a:rPr lang="es-MX" sz="2000" dirty="0">
                <a:latin typeface="Arial"/>
                <a:cs typeface="Arial"/>
              </a:rPr>
              <a:t>(</a:t>
            </a:r>
            <a:r>
              <a:rPr lang="es-MX" sz="2000" dirty="0" smtClean="0">
                <a:latin typeface="Arial"/>
                <a:cs typeface="Arial"/>
              </a:rPr>
              <a:t>2013). </a:t>
            </a:r>
            <a:r>
              <a:rPr lang="es-MX" sz="2000" dirty="0" smtClean="0">
                <a:latin typeface="Arial"/>
                <a:cs typeface="Arial"/>
              </a:rPr>
              <a:t>Procedimiento Mercantil</a:t>
            </a:r>
            <a:r>
              <a:rPr lang="es-MX" sz="2000" dirty="0" smtClean="0">
                <a:latin typeface="Arial"/>
                <a:cs typeface="Arial"/>
              </a:rPr>
              <a:t>. </a:t>
            </a:r>
            <a:r>
              <a:rPr lang="es-MX" sz="2000" dirty="0">
                <a:latin typeface="Arial"/>
                <a:cs typeface="Arial"/>
              </a:rPr>
              <a:t>México: </a:t>
            </a:r>
            <a:r>
              <a:rPr lang="es-MX" sz="2000" dirty="0" err="1" smtClean="0">
                <a:latin typeface="Arial"/>
                <a:cs typeface="Arial"/>
              </a:rPr>
              <a:t>Sista</a:t>
            </a:r>
            <a:r>
              <a:rPr lang="es-MX" sz="2000" dirty="0" smtClean="0">
                <a:latin typeface="Arial"/>
                <a:cs typeface="Arial"/>
              </a:rPr>
              <a:t>.</a:t>
            </a:r>
          </a:p>
          <a:p>
            <a:pPr algn="just"/>
            <a:r>
              <a:rPr lang="es-MX" sz="2000" dirty="0" smtClean="0">
                <a:latin typeface="Arial"/>
                <a:cs typeface="Arial"/>
              </a:rPr>
              <a:t>Cámara </a:t>
            </a:r>
            <a:r>
              <a:rPr lang="es-MX" sz="2000" dirty="0">
                <a:latin typeface="Arial"/>
                <a:cs typeface="Arial"/>
              </a:rPr>
              <a:t>de diputados, Congreso de la unión. </a:t>
            </a:r>
            <a:r>
              <a:rPr lang="es-MX" sz="2000" dirty="0" smtClean="0">
                <a:latin typeface="Arial"/>
                <a:cs typeface="Arial"/>
              </a:rPr>
              <a:t>(24 </a:t>
            </a:r>
            <a:r>
              <a:rPr lang="es-MX" sz="2000" dirty="0">
                <a:latin typeface="Arial"/>
                <a:cs typeface="Arial"/>
              </a:rPr>
              <a:t>de </a:t>
            </a:r>
            <a:r>
              <a:rPr lang="es-MX" sz="2000" dirty="0" smtClean="0">
                <a:latin typeface="Arial"/>
                <a:cs typeface="Arial"/>
              </a:rPr>
              <a:t>Marzo </a:t>
            </a:r>
            <a:r>
              <a:rPr lang="es-MX" sz="2000" dirty="0">
                <a:latin typeface="Arial"/>
                <a:cs typeface="Arial"/>
              </a:rPr>
              <a:t>de </a:t>
            </a:r>
            <a:r>
              <a:rPr lang="es-MX" sz="2000" dirty="0" smtClean="0">
                <a:latin typeface="Arial"/>
                <a:cs typeface="Arial"/>
              </a:rPr>
              <a:t>2014). </a:t>
            </a:r>
            <a:r>
              <a:rPr lang="es-MX" sz="2000" dirty="0">
                <a:latin typeface="Arial"/>
                <a:cs typeface="Arial"/>
              </a:rPr>
              <a:t>Leyes federales vigentes. Obtenido de http://www.diputados.gob.mx/LeyesBiblio/index.htm</a:t>
            </a:r>
            <a:endParaRPr lang="es-MX" sz="2000" dirty="0">
              <a:latin typeface="Arial"/>
              <a:cs typeface="Arial"/>
            </a:endParaRPr>
          </a:p>
          <a:p>
            <a:pPr algn="just"/>
            <a:r>
              <a:rPr lang="es-MX" dirty="0" smtClean="0">
                <a:latin typeface="Arial"/>
                <a:cs typeface="Arial"/>
              </a:rPr>
              <a:t>.</a:t>
            </a:r>
            <a:endParaRPr lang="es-MX" dirty="0">
              <a:latin typeface="Arial"/>
              <a:cs typeface="Arial"/>
            </a:endParaRPr>
          </a:p>
          <a:p>
            <a:endParaRPr lang="es-ES" sz="2800" dirty="0">
              <a:latin typeface="Arial"/>
              <a:cs typeface="Arial"/>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1134</TotalTime>
  <Words>694</Words>
  <Application>Microsoft Office PowerPoint</Application>
  <PresentationFormat>Presentación en pantalla (4:3)</PresentationFormat>
  <Paragraphs>50</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Acer</cp:lastModifiedBy>
  <cp:revision>44</cp:revision>
  <dcterms:created xsi:type="dcterms:W3CDTF">2012-08-07T16:35:15Z</dcterms:created>
  <dcterms:modified xsi:type="dcterms:W3CDTF">2014-03-24T21:37:21Z</dcterms:modified>
</cp:coreProperties>
</file>